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Ananias" charset="1" panose="00000200000000000000"/>
      <p:regular r:id="rId18"/>
    </p:embeddedFont>
    <p:embeddedFont>
      <p:font typeface="Ananias Bold" charset="1" panose="00000500000000000000"/>
      <p:regular r:id="rId19"/>
    </p:embeddedFont>
    <p:embeddedFont>
      <p:font typeface="Pagkaki" charset="1" panose="00000500000000000000"/>
      <p:regular r:id="rId20"/>
    </p:embeddedFont>
    <p:embeddedFont>
      <p:font typeface="One Little Font" charset="1" panose="00000500000000000000"/>
      <p:regular r:id="rId21"/>
    </p:embeddedFont>
    <p:embeddedFont>
      <p:font typeface="One Little Font Bold" charset="1" panose="00000800000000000000"/>
      <p:regular r:id="rId22"/>
    </p:embeddedFont>
    <p:embeddedFont>
      <p:font typeface="Moontime" charset="1" panose="00000000000000000000"/>
      <p:regular r:id="rId23"/>
    </p:embeddedFont>
    <p:embeddedFont>
      <p:font typeface="EB Garamond" charset="1" panose="00000000000000000000"/>
      <p:regular r:id="rId24"/>
    </p:embeddedFont>
    <p:embeddedFont>
      <p:font typeface="EB Garamond Bold" charset="1" panose="00000000000000000000"/>
      <p:regular r:id="rId25"/>
    </p:embeddedFont>
    <p:embeddedFont>
      <p:font typeface="EB Garamond Italics" charset="1" panose="00000000000000000000"/>
      <p:regular r:id="rId26"/>
    </p:embeddedFont>
    <p:embeddedFont>
      <p:font typeface="EB Garamond Bold Italics" charset="1" panose="000000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52" Target="slides/slide21.xml" Type="http://schemas.openxmlformats.org/officeDocument/2006/relationships/slide"/><Relationship Id="rId53" Target="slides/slide22.xml" Type="http://schemas.openxmlformats.org/officeDocument/2006/relationships/slide"/><Relationship Id="rId54" Target="slides/slide23.xml" Type="http://schemas.openxmlformats.org/officeDocument/2006/relationships/slide"/><Relationship Id="rId55" Target="slides/slide24.xml" Type="http://schemas.openxmlformats.org/officeDocument/2006/relationships/slide"/><Relationship Id="rId56" Target="slides/slide25.xml" Type="http://schemas.openxmlformats.org/officeDocument/2006/relationships/slide"/><Relationship Id="rId57" Target="slides/slide26.xml" Type="http://schemas.openxmlformats.org/officeDocument/2006/relationships/slide"/><Relationship Id="rId58" Target="slides/slide27.xml" Type="http://schemas.openxmlformats.org/officeDocument/2006/relationships/slide"/><Relationship Id="rId59" Target="slides/slide28.xml" Type="http://schemas.openxmlformats.org/officeDocument/2006/relationships/slide"/><Relationship Id="rId6" Target="fonts/font6.fntdata" Type="http://schemas.openxmlformats.org/officeDocument/2006/relationships/font"/><Relationship Id="rId60" Target="slides/slide29.xml" Type="http://schemas.openxmlformats.org/officeDocument/2006/relationships/slide"/><Relationship Id="rId61" Target="slides/slide30.xml" Type="http://schemas.openxmlformats.org/officeDocument/2006/relationships/slide"/><Relationship Id="rId62" Target="slides/slide31.xml" Type="http://schemas.openxmlformats.org/officeDocument/2006/relationships/slide"/><Relationship Id="rId63" Target="slides/slide32.xml" Type="http://schemas.openxmlformats.org/officeDocument/2006/relationships/slide"/><Relationship Id="rId64" Target="slides/slide33.xml" Type="http://schemas.openxmlformats.org/officeDocument/2006/relationships/slide"/><Relationship Id="rId65" Target="slides/slide3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anva.com/design/DAF4GUnVdpo/MyYLx0jnscJ87ltcgxZFAw/edit" TargetMode="External" Type="http://schemas.openxmlformats.org/officeDocument/2006/relationships/hyperlink"/><Relationship Id="rId3" Target="https://udl-boe.eu" TargetMode="External" Type="http://schemas.openxmlformats.org/officeDocument/2006/relationships/hyperlink"/><Relationship Id="rId4" Target="https://udl-boe.eu/sample-lesson-plans/" TargetMode="External" Type="http://schemas.openxmlformats.org/officeDocument/2006/relationships/hyperlink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https://www.cokogames.com/symmetry-painting/" TargetMode="External" Type="http://schemas.openxmlformats.org/officeDocument/2006/relationships/hyperlink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https://apps.mathlearningcenter.org/geoboard/" TargetMode="External" Type="http://schemas.openxmlformats.org/officeDocument/2006/relationships/hyperlink"/><Relationship Id="rId6" Target="https://toytheater.com/pattern-blocks/" TargetMode="External" Type="http://schemas.openxmlformats.org/officeDocument/2006/relationships/hyperlink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https://play.google.com/store/apps/details?id=com.github.netsugo.symmetryface&amp;hl=en&amp;gl=US" TargetMode="External" Type="http://schemas.openxmlformats.org/officeDocument/2006/relationships/hyperlink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https://www.topmarks.co.uk/symmetry/symmetry-sorting" TargetMode="External" Type="http://schemas.openxmlformats.org/officeDocument/2006/relationships/hyperlink"/><Relationship Id="rId8" Target="https://www.topmarks.co.uk/symmetry/symmetry-sorting" TargetMode="External" Type="http://schemas.openxmlformats.org/officeDocument/2006/relationships/hyperlink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abcya.com/search/?term=symmetry&amp;type=all" TargetMode="External" Type="http://schemas.openxmlformats.org/officeDocument/2006/relationships/hyperlink"/><Relationship Id="rId3" Target="https://www.topmarks.co.uk/symmetry/symmetry-matching" TargetMode="External" Type="http://schemas.openxmlformats.org/officeDocument/2006/relationships/hyperlink"/><Relationship Id="rId4" Target="https://www.softschools.com/math/geometry/symmetry_game/" TargetMode="External" Type="http://schemas.openxmlformats.org/officeDocument/2006/relationships/hyperlink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859039"/>
            <a:ext cx="18288000" cy="606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3"/>
              </a:lnSpc>
              <a:spcBef>
                <a:spcPct val="0"/>
              </a:spcBef>
            </a:pPr>
            <a:r>
              <a:rPr lang="en-US" sz="3466">
                <a:solidFill>
                  <a:srgbClr val="000000"/>
                </a:solidFill>
                <a:latin typeface="Canva Sans"/>
              </a:rPr>
              <a:t>Το παρόν διδακτικό σενάριο</a:t>
            </a:r>
          </a:p>
          <a:p>
            <a:pPr algn="ctr">
              <a:lnSpc>
                <a:spcPts val="4853"/>
              </a:lnSpc>
              <a:spcBef>
                <a:spcPct val="0"/>
              </a:spcBef>
            </a:pPr>
            <a:r>
              <a:rPr lang="en-US" sz="3466">
                <a:solidFill>
                  <a:srgbClr val="000000"/>
                </a:solidFill>
                <a:latin typeface="Canva Sans"/>
              </a:rPr>
              <a:t> έχει παρουσιαστεί στο πλαίσιο της ανάδειξης καλών πρακτικών στην επιμορφωτική εκπαιδευτική δράση, πράξη 9η/09-1-2023 του 5ου ΠΕ.Κ.Ε.Σ. Αττικής, με θέμα: </a:t>
            </a:r>
            <a:r>
              <a:rPr lang="en-US" sz="3466" u="sng">
                <a:solidFill>
                  <a:srgbClr val="000000"/>
                </a:solidFill>
                <a:latin typeface="Canva Sans"/>
                <a:hlinkClick r:id="rId2" tooltip="https://www.canva.com/design/DAF4GUnVdpo/MyYLx0jnscJ87ltcgxZFAw/edit"/>
              </a:rPr>
              <a:t>«Καθολική σχεδίαση για μάθηση» </a:t>
            </a:r>
          </a:p>
          <a:p>
            <a:pPr algn="ctr">
              <a:lnSpc>
                <a:spcPts val="4853"/>
              </a:lnSpc>
              <a:spcBef>
                <a:spcPct val="0"/>
              </a:spcBef>
            </a:pPr>
            <a:r>
              <a:rPr lang="en-US" sz="3466">
                <a:solidFill>
                  <a:srgbClr val="000000"/>
                </a:solidFill>
                <a:latin typeface="Canva Sans"/>
              </a:rPr>
              <a:t>και αποτελεί ένα από τα υποδειγματικά σενάρια του ευρωπαϊκού προγράμματος</a:t>
            </a:r>
          </a:p>
          <a:p>
            <a:pPr algn="ctr">
              <a:lnSpc>
                <a:spcPts val="4853"/>
              </a:lnSpc>
              <a:spcBef>
                <a:spcPct val="0"/>
              </a:spcBef>
            </a:pPr>
            <a:r>
              <a:rPr lang="en-US" sz="3466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466" u="sng">
                <a:solidFill>
                  <a:srgbClr val="000000"/>
                </a:solidFill>
                <a:latin typeface="Canva Sans"/>
                <a:hlinkClick r:id="rId3" tooltip="https://udl-boe.eu"/>
              </a:rPr>
              <a:t>UDL-BOE</a:t>
            </a:r>
          </a:p>
          <a:p>
            <a:pPr algn="ctr">
              <a:lnSpc>
                <a:spcPts val="4853"/>
              </a:lnSpc>
              <a:spcBef>
                <a:spcPct val="0"/>
              </a:spcBef>
            </a:pPr>
            <a:r>
              <a:rPr lang="en-US" sz="3466">
                <a:solidFill>
                  <a:srgbClr val="000000"/>
                </a:solidFill>
                <a:latin typeface="Canva Sans"/>
              </a:rPr>
              <a:t>Blended Learning in Schools: A Universal Design Approach</a:t>
            </a:r>
          </a:p>
          <a:p>
            <a:pPr algn="ctr">
              <a:lnSpc>
                <a:spcPts val="4853"/>
              </a:lnSpc>
              <a:spcBef>
                <a:spcPct val="0"/>
              </a:spcBef>
            </a:pPr>
            <a:r>
              <a:rPr lang="en-US" sz="3466">
                <a:solidFill>
                  <a:srgbClr val="000000"/>
                </a:solidFill>
                <a:latin typeface="Canva Sans"/>
              </a:rPr>
              <a:t>και βρίσκεται στο </a:t>
            </a:r>
            <a:r>
              <a:rPr lang="en-US" sz="3466" u="sng">
                <a:solidFill>
                  <a:srgbClr val="000000"/>
                </a:solidFill>
                <a:latin typeface="Canva Sans"/>
                <a:hlinkClick r:id="rId4" tooltip="https://udl-boe.eu/sample-lesson-plans/"/>
              </a:rPr>
              <a:t>https://udl-boe.eu/sample-lesson-plans/ </a:t>
            </a:r>
          </a:p>
          <a:p>
            <a:pPr algn="ctr">
              <a:lnSpc>
                <a:spcPts val="4853"/>
              </a:lnSpc>
              <a:spcBef>
                <a:spcPct val="0"/>
              </a:spcBef>
            </a:pPr>
          </a:p>
          <a:p>
            <a:pPr algn="ctr">
              <a:lnSpc>
                <a:spcPts val="4853"/>
              </a:lnSpc>
              <a:spcBef>
                <a:spcPct val="0"/>
              </a:spcBef>
            </a:pPr>
            <a:r>
              <a:rPr lang="en-US" sz="3466">
                <a:solidFill>
                  <a:srgbClr val="000000"/>
                </a:solidFill>
                <a:latin typeface="Canva Sans"/>
              </a:rPr>
              <a:t>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0767" y="3602832"/>
            <a:ext cx="3932332" cy="3932332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2"/>
              <a:stretch>
                <a:fillRect l="-3160" t="0" r="-316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163018" y="3602832"/>
            <a:ext cx="3932332" cy="3932332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3"/>
              <a:stretch>
                <a:fillRect l="0" t="-28833" r="0" b="-288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011066" y="6965639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044900" y="3602832"/>
            <a:ext cx="3932332" cy="3932332"/>
            <a:chOff x="0" y="0"/>
            <a:chExt cx="12700000" cy="1270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6"/>
              <a:stretch>
                <a:fillRect l="-10307" t="0" r="-1030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02292" y="-1243967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044900" y="9015412"/>
            <a:ext cx="490230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Λ. ΝΤΑ ΒΙΝΤΣΙ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63018" y="9239250"/>
            <a:ext cx="490230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Α. ΜΟΝΤΙΛΙΑΝΙ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239250"/>
            <a:ext cx="490230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Π. ΠΙΚΑΣΟ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63018" y="7845969"/>
            <a:ext cx="4164153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"Jeanne Hebuterne"</a:t>
            </a:r>
          </a:p>
          <a:p>
            <a:pPr algn="ctr">
              <a:lnSpc>
                <a:spcPts val="374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25838" y="7845969"/>
            <a:ext cx="528075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"Femme Assise, Robe Bleu"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59912" y="7845969"/>
            <a:ext cx="528075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«Μόνα Λίζα»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43861" y="290037"/>
            <a:ext cx="14896810" cy="181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39"/>
              </a:lnSpc>
            </a:pPr>
            <a:r>
              <a:rPr lang="en-US" sz="6000">
                <a:solidFill>
                  <a:srgbClr val="22423D"/>
                </a:solidFill>
                <a:latin typeface="EB Garamond"/>
              </a:rPr>
              <a:t>Πριν αποφασίσουμε ας δούμε μερικά πορτρέτα διάσημων ζωγράφων...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2159" y="6151327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6281" y="481012"/>
            <a:ext cx="13576941" cy="412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EB Garamond"/>
              </a:rPr>
              <a:t>Τελικά τι θεωρούμε καλοφτιαγμένο;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2423D"/>
                </a:solidFill>
                <a:latin typeface="EB Garamond"/>
              </a:rPr>
              <a:t>Πώς να ζωγραφίζει άραγε ο κύριος Συμμετρικός. Ώρα να το ανακαλύψουμε!</a:t>
            </a:r>
          </a:p>
          <a:p>
            <a:pPr algn="ctr">
              <a:lnSpc>
                <a:spcPts val="504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97884" y="6341827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07460" y="4962842"/>
            <a:ext cx="607308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22423D"/>
                </a:solidFill>
                <a:latin typeface="Canva Sans"/>
                <a:hlinkClick r:id="rId6" tooltip="https://www.cokogames.com/symmetry-painting/"/>
              </a:rPr>
              <a:t>Yohttps://www.cokogames.com/symmetry-painting/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163" y="0"/>
            <a:ext cx="15687675" cy="10287000"/>
          </a:xfrm>
          <a:custGeom>
            <a:avLst/>
            <a:gdLst/>
            <a:ahLst/>
            <a:cxnLst/>
            <a:rect r="r" b="b" t="t" l="l"/>
            <a:pathLst>
              <a:path h="10287000" w="15687675">
                <a:moveTo>
                  <a:pt x="0" y="0"/>
                </a:moveTo>
                <a:lnTo>
                  <a:pt x="15687675" y="0"/>
                </a:lnTo>
                <a:lnTo>
                  <a:pt x="156876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309" y="0"/>
            <a:ext cx="3353221" cy="10287000"/>
          </a:xfrm>
          <a:custGeom>
            <a:avLst/>
            <a:gdLst/>
            <a:ahLst/>
            <a:cxnLst/>
            <a:rect r="r" b="b" t="t" l="l"/>
            <a:pathLst>
              <a:path h="10287000" w="3353221">
                <a:moveTo>
                  <a:pt x="0" y="0"/>
                </a:moveTo>
                <a:lnTo>
                  <a:pt x="3353221" y="0"/>
                </a:lnTo>
                <a:lnTo>
                  <a:pt x="33532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4027" y="4594238"/>
            <a:ext cx="3510940" cy="5692762"/>
            <a:chOff x="0" y="0"/>
            <a:chExt cx="924692" cy="14993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692" cy="1499328"/>
            </a:xfrm>
            <a:custGeom>
              <a:avLst/>
              <a:gdLst/>
              <a:ahLst/>
              <a:cxnLst/>
              <a:rect r="r" b="b" t="t" l="l"/>
              <a:pathLst>
                <a:path h="1499328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1499328"/>
                  </a:lnTo>
                  <a:lnTo>
                    <a:pt x="0" y="1499328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4692" cy="153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3510940" cy="3162602"/>
            <a:chOff x="0" y="0"/>
            <a:chExt cx="924692" cy="8329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4692" cy="832949"/>
            </a:xfrm>
            <a:custGeom>
              <a:avLst/>
              <a:gdLst/>
              <a:ahLst/>
              <a:cxnLst/>
              <a:rect r="r" b="b" t="t" l="l"/>
              <a:pathLst>
                <a:path h="832949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832949"/>
                  </a:lnTo>
                  <a:lnTo>
                    <a:pt x="0" y="832949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24692" cy="871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16912" y="5412628"/>
            <a:ext cx="14971088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"/>
              </a:rPr>
              <a:t>για να: 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εντοπίσουν </a:t>
            </a:r>
            <a:r>
              <a:rPr lang="en-US" sz="5000">
                <a:solidFill>
                  <a:srgbClr val="000000"/>
                </a:solidFill>
                <a:latin typeface="Canva Sans"/>
              </a:rPr>
              <a:t>συμμετρικά σχήματα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Canva Sans"/>
              </a:rPr>
              <a:t>ανακαλύψουν τον </a:t>
            </a:r>
            <a:r>
              <a:rPr lang="en-US" sz="5000">
                <a:solidFill>
                  <a:srgbClr val="000000"/>
                </a:solidFill>
                <a:latin typeface="Canva Sans Bold"/>
              </a:rPr>
              <a:t>άξονα συμμετρίας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συνεχίσουν </a:t>
            </a:r>
            <a:r>
              <a:rPr lang="en-US" sz="5000">
                <a:solidFill>
                  <a:srgbClr val="000000"/>
                </a:solidFill>
                <a:latin typeface="Canva Sans"/>
              </a:rPr>
              <a:t>τη συμμετρική αναπαράσταση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29464" y="398460"/>
            <a:ext cx="11971768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"/>
              </a:rPr>
              <a:t>Εμπλοκή σε δραστηριότητες που αξιοποιούν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30297" y="2757485"/>
            <a:ext cx="12970102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nanias Bold"/>
              </a:rPr>
              <a:t>ενδιαφeροντα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nanias Bold"/>
              </a:rPr>
              <a:t> προτιμhσεις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nanias Bold"/>
              </a:rPr>
              <a:t>μαθησιακo προφίλ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09946" y="7727555"/>
            <a:ext cx="5715433" cy="2137368"/>
          </a:xfrm>
          <a:custGeom>
            <a:avLst/>
            <a:gdLst/>
            <a:ahLst/>
            <a:cxnLst/>
            <a:rect r="r" b="b" t="t" l="l"/>
            <a:pathLst>
              <a:path h="2137368" w="5715433">
                <a:moveTo>
                  <a:pt x="0" y="0"/>
                </a:moveTo>
                <a:lnTo>
                  <a:pt x="5715433" y="0"/>
                </a:lnTo>
                <a:lnTo>
                  <a:pt x="5715433" y="2137367"/>
                </a:lnTo>
                <a:lnTo>
                  <a:pt x="0" y="21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96" r="0" b="-899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63953" y="1741259"/>
            <a:ext cx="13491324" cy="441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8"/>
              </a:lnSpc>
            </a:pPr>
            <a:r>
              <a:rPr lang="en-US" sz="6277">
                <a:solidFill>
                  <a:srgbClr val="000000"/>
                </a:solidFill>
                <a:latin typeface="EB Garamond"/>
              </a:rPr>
              <a:t>Στον κύριο Συμμετρικό αρέσει να παρατηρεί πολλά πράγματα στον κόσμο για να εμπνευστεί. Για αυτό στο ατελιέ του έχει διαφορετικές γωνιές  έμπνευσης.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05854" y="8293647"/>
            <a:ext cx="5253446" cy="186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0"/>
              </a:lnSpc>
            </a:pPr>
            <a:r>
              <a:rPr lang="en-US" sz="3543">
                <a:solidFill>
                  <a:srgbClr val="FFFAF6"/>
                </a:solidFill>
                <a:latin typeface="Canva Sans Bold"/>
              </a:rPr>
              <a:t>παραδείγματα για εντοπισμό συμμετρίας</a:t>
            </a:r>
          </a:p>
          <a:p>
            <a:pPr algn="ctr">
              <a:lnSpc>
                <a:spcPts val="496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9749" y="1327923"/>
            <a:ext cx="17551655" cy="3815577"/>
          </a:xfrm>
          <a:custGeom>
            <a:avLst/>
            <a:gdLst/>
            <a:ahLst/>
            <a:cxnLst/>
            <a:rect r="r" b="b" t="t" l="l"/>
            <a:pathLst>
              <a:path h="3815577" w="17551655">
                <a:moveTo>
                  <a:pt x="0" y="0"/>
                </a:moveTo>
                <a:lnTo>
                  <a:pt x="17551655" y="0"/>
                </a:lnTo>
                <a:lnTo>
                  <a:pt x="17551655" y="3815577"/>
                </a:lnTo>
                <a:lnTo>
                  <a:pt x="0" y="3815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9749" y="5297053"/>
            <a:ext cx="1732563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EB Garamond Bold"/>
              </a:rPr>
              <a:t>Διάλεξε σε ποια γωνιά θα ήθελες να κάνεις και εσύ τη δική σου παρατήρηση!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8173" y="-133350"/>
            <a:ext cx="1755165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εμπνέεται από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749" y="6840228"/>
            <a:ext cx="17720078" cy="238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Italics"/>
              </a:rPr>
              <a:t>δυνατότητα αξιοποίησης διαφορετικών</a:t>
            </a:r>
          </a:p>
          <a:p>
            <a:pPr algn="just" marL="734064" indent="-367032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Italics"/>
              </a:rPr>
              <a:t>αναπαραστάσεων</a:t>
            </a:r>
          </a:p>
          <a:p>
            <a:pPr algn="just" marL="734064" indent="-367032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Italics"/>
              </a:rPr>
              <a:t> υλικών  </a:t>
            </a: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Italics"/>
              </a:rPr>
              <a:t>*</a:t>
            </a:r>
            <a:r>
              <a:rPr lang="en-US" sz="3400">
                <a:solidFill>
                  <a:srgbClr val="000000"/>
                </a:solidFill>
                <a:latin typeface="Canva Sans Italics"/>
              </a:rPr>
              <a:t> τρόπων ανακάλυψης: αναδίπλωση, καθρεφτισμός, νοερή αντιστοίχιση, απτή αντιστοίχηση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82722" y="2379875"/>
            <a:ext cx="7650726" cy="5527250"/>
          </a:xfrm>
          <a:custGeom>
            <a:avLst/>
            <a:gdLst/>
            <a:ahLst/>
            <a:cxnLst/>
            <a:rect r="r" b="b" t="t" l="l"/>
            <a:pathLst>
              <a:path h="5527250" w="7650726">
                <a:moveTo>
                  <a:pt x="0" y="0"/>
                </a:moveTo>
                <a:lnTo>
                  <a:pt x="7650726" y="0"/>
                </a:lnTo>
                <a:lnTo>
                  <a:pt x="7650726" y="5527250"/>
                </a:lnTo>
                <a:lnTo>
                  <a:pt x="0" y="5527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19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8449" y="808783"/>
            <a:ext cx="2367699" cy="2720937"/>
          </a:xfrm>
          <a:custGeom>
            <a:avLst/>
            <a:gdLst/>
            <a:ahLst/>
            <a:cxnLst/>
            <a:rect r="r" b="b" t="t" l="l"/>
            <a:pathLst>
              <a:path h="2720937" w="2367699">
                <a:moveTo>
                  <a:pt x="0" y="0"/>
                </a:moveTo>
                <a:lnTo>
                  <a:pt x="2367700" y="0"/>
                </a:lnTo>
                <a:lnTo>
                  <a:pt x="2367700" y="2720938"/>
                </a:lnTo>
                <a:lnTo>
                  <a:pt x="0" y="2720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36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0087" y="3337400"/>
            <a:ext cx="8685929" cy="4899947"/>
          </a:xfrm>
          <a:custGeom>
            <a:avLst/>
            <a:gdLst/>
            <a:ahLst/>
            <a:cxnLst/>
            <a:rect r="r" b="b" t="t" l="l"/>
            <a:pathLst>
              <a:path h="4899947" w="8685929">
                <a:moveTo>
                  <a:pt x="0" y="0"/>
                </a:moveTo>
                <a:lnTo>
                  <a:pt x="8685929" y="0"/>
                </a:lnTo>
                <a:lnTo>
                  <a:pt x="8685929" y="4899947"/>
                </a:lnTo>
                <a:lnTo>
                  <a:pt x="0" y="489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13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62743"/>
            <a:ext cx="2530799" cy="2874657"/>
          </a:xfrm>
          <a:custGeom>
            <a:avLst/>
            <a:gdLst/>
            <a:ahLst/>
            <a:cxnLst/>
            <a:rect r="r" b="b" t="t" l="l"/>
            <a:pathLst>
              <a:path h="2874657" w="2530799">
                <a:moveTo>
                  <a:pt x="0" y="0"/>
                </a:moveTo>
                <a:lnTo>
                  <a:pt x="2530799" y="0"/>
                </a:lnTo>
                <a:lnTo>
                  <a:pt x="2530799" y="2874657"/>
                </a:lnTo>
                <a:lnTo>
                  <a:pt x="0" y="2874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63987"/>
            <a:ext cx="2600187" cy="2961324"/>
          </a:xfrm>
          <a:custGeom>
            <a:avLst/>
            <a:gdLst/>
            <a:ahLst/>
            <a:cxnLst/>
            <a:rect r="r" b="b" t="t" l="l"/>
            <a:pathLst>
              <a:path h="2961324" w="2600187">
                <a:moveTo>
                  <a:pt x="0" y="0"/>
                </a:moveTo>
                <a:lnTo>
                  <a:pt x="2600187" y="0"/>
                </a:lnTo>
                <a:lnTo>
                  <a:pt x="2600187" y="2961324"/>
                </a:lnTo>
                <a:lnTo>
                  <a:pt x="0" y="2961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6462" y="3264539"/>
            <a:ext cx="11656752" cy="5555666"/>
          </a:xfrm>
          <a:custGeom>
            <a:avLst/>
            <a:gdLst/>
            <a:ahLst/>
            <a:cxnLst/>
            <a:rect r="r" b="b" t="t" l="l"/>
            <a:pathLst>
              <a:path h="5555666" w="11656752">
                <a:moveTo>
                  <a:pt x="0" y="0"/>
                </a:moveTo>
                <a:lnTo>
                  <a:pt x="11656752" y="0"/>
                </a:lnTo>
                <a:lnTo>
                  <a:pt x="11656752" y="5555667"/>
                </a:lnTo>
                <a:lnTo>
                  <a:pt x="0" y="5555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02615" y="2917194"/>
            <a:ext cx="786173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000000"/>
                </a:solidFill>
                <a:latin typeface="Canva Sans"/>
                <a:hlinkClick r:id="rId5" tooltip="https://apps.mathlearningcenter.org/geoboard/"/>
              </a:rPr>
              <a:t>https://apps.mathlearningcenter.org/geoboard/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02615" y="5662496"/>
            <a:ext cx="9952427" cy="69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4120" u="sng">
                <a:solidFill>
                  <a:srgbClr val="000000"/>
                </a:solidFill>
                <a:latin typeface="Canva Sans"/>
                <a:hlinkClick r:id="rId6" tooltip="https://toytheater.com/pattern-blocks/"/>
              </a:rPr>
              <a:t>https://toytheater.com/pattern-blocks/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7925" y="1028700"/>
            <a:ext cx="2499675" cy="2803103"/>
          </a:xfrm>
          <a:custGeom>
            <a:avLst/>
            <a:gdLst/>
            <a:ahLst/>
            <a:cxnLst/>
            <a:rect r="r" b="b" t="t" l="l"/>
            <a:pathLst>
              <a:path h="2803103" w="2499675">
                <a:moveTo>
                  <a:pt x="0" y="0"/>
                </a:moveTo>
                <a:lnTo>
                  <a:pt x="2499675" y="0"/>
                </a:lnTo>
                <a:lnTo>
                  <a:pt x="2499675" y="2803103"/>
                </a:lnTo>
                <a:lnTo>
                  <a:pt x="0" y="2803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3978" y="2746304"/>
            <a:ext cx="11412708" cy="5965734"/>
          </a:xfrm>
          <a:custGeom>
            <a:avLst/>
            <a:gdLst/>
            <a:ahLst/>
            <a:cxnLst/>
            <a:rect r="r" b="b" t="t" l="l"/>
            <a:pathLst>
              <a:path h="5965734" w="11412708">
                <a:moveTo>
                  <a:pt x="0" y="0"/>
                </a:moveTo>
                <a:lnTo>
                  <a:pt x="11412709" y="0"/>
                </a:lnTo>
                <a:lnTo>
                  <a:pt x="11412709" y="5965734"/>
                </a:lnTo>
                <a:lnTo>
                  <a:pt x="0" y="5965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26739" y="4344750"/>
            <a:ext cx="2393415" cy="1384421"/>
          </a:xfrm>
          <a:custGeom>
            <a:avLst/>
            <a:gdLst/>
            <a:ahLst/>
            <a:cxnLst/>
            <a:rect r="r" b="b" t="t" l="l"/>
            <a:pathLst>
              <a:path h="1384421" w="2393415">
                <a:moveTo>
                  <a:pt x="0" y="0"/>
                </a:moveTo>
                <a:lnTo>
                  <a:pt x="2393414" y="0"/>
                </a:lnTo>
                <a:lnTo>
                  <a:pt x="2393414" y="1384421"/>
                </a:lnTo>
                <a:lnTo>
                  <a:pt x="0" y="1384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968" r="0" b="-1596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1255" y="-2017079"/>
            <a:ext cx="13902753" cy="13381400"/>
          </a:xfrm>
          <a:custGeom>
            <a:avLst/>
            <a:gdLst/>
            <a:ahLst/>
            <a:cxnLst/>
            <a:rect r="r" b="b" t="t" l="l"/>
            <a:pathLst>
              <a:path h="13381400" w="13902753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51564" y="3146922"/>
            <a:ext cx="11878778" cy="199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Pagkaki"/>
              </a:rPr>
              <a:t>Συμμετρία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55327" y="5048250"/>
            <a:ext cx="8381379" cy="163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Μαθηματικά</a:t>
            </a:r>
          </a:p>
          <a:p>
            <a:pPr algn="ctr">
              <a:lnSpc>
                <a:spcPts val="6580"/>
              </a:lnSpc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 Α δημοτικού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007678"/>
            <a:ext cx="1369536" cy="1369536"/>
          </a:xfrm>
          <a:custGeom>
            <a:avLst/>
            <a:gdLst/>
            <a:ahLst/>
            <a:cxnLst/>
            <a:rect r="r" b="b" t="t" l="l"/>
            <a:pathLst>
              <a:path h="1369536" w="1369536">
                <a:moveTo>
                  <a:pt x="0" y="0"/>
                </a:moveTo>
                <a:lnTo>
                  <a:pt x="1369536" y="0"/>
                </a:lnTo>
                <a:lnTo>
                  <a:pt x="1369536" y="1369536"/>
                </a:lnTo>
                <a:lnTo>
                  <a:pt x="0" y="13695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85390" y="9213974"/>
            <a:ext cx="4344774" cy="1050902"/>
          </a:xfrm>
          <a:custGeom>
            <a:avLst/>
            <a:gdLst/>
            <a:ahLst/>
            <a:cxnLst/>
            <a:rect r="r" b="b" t="t" l="l"/>
            <a:pathLst>
              <a:path h="1050902" w="4344774">
                <a:moveTo>
                  <a:pt x="0" y="0"/>
                </a:moveTo>
                <a:lnTo>
                  <a:pt x="4344774" y="0"/>
                </a:lnTo>
                <a:lnTo>
                  <a:pt x="4344774" y="1050902"/>
                </a:lnTo>
                <a:lnTo>
                  <a:pt x="0" y="10509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70559" y="9126848"/>
            <a:ext cx="3675458" cy="1225153"/>
          </a:xfrm>
          <a:custGeom>
            <a:avLst/>
            <a:gdLst/>
            <a:ahLst/>
            <a:cxnLst/>
            <a:rect r="r" b="b" t="t" l="l"/>
            <a:pathLst>
              <a:path h="1225153" w="3675458">
                <a:moveTo>
                  <a:pt x="0" y="0"/>
                </a:moveTo>
                <a:lnTo>
                  <a:pt x="3675457" y="0"/>
                </a:lnTo>
                <a:lnTo>
                  <a:pt x="3675457" y="1225153"/>
                </a:lnTo>
                <a:lnTo>
                  <a:pt x="0" y="12251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46016" y="9114653"/>
            <a:ext cx="5025973" cy="1150223"/>
          </a:xfrm>
          <a:custGeom>
            <a:avLst/>
            <a:gdLst/>
            <a:ahLst/>
            <a:cxnLst/>
            <a:rect r="r" b="b" t="t" l="l"/>
            <a:pathLst>
              <a:path h="1150223" w="5025973">
                <a:moveTo>
                  <a:pt x="0" y="0"/>
                </a:moveTo>
                <a:lnTo>
                  <a:pt x="5025973" y="0"/>
                </a:lnTo>
                <a:lnTo>
                  <a:pt x="5025973" y="1150223"/>
                </a:lnTo>
                <a:lnTo>
                  <a:pt x="0" y="1150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6979" y="681571"/>
            <a:ext cx="2367301" cy="2771474"/>
          </a:xfrm>
          <a:custGeom>
            <a:avLst/>
            <a:gdLst/>
            <a:ahLst/>
            <a:cxnLst/>
            <a:rect r="r" b="b" t="t" l="l"/>
            <a:pathLst>
              <a:path h="2771474" w="2367301">
                <a:moveTo>
                  <a:pt x="0" y="0"/>
                </a:moveTo>
                <a:lnTo>
                  <a:pt x="2367301" y="0"/>
                </a:lnTo>
                <a:lnTo>
                  <a:pt x="2367301" y="2771474"/>
                </a:lnTo>
                <a:lnTo>
                  <a:pt x="0" y="277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79276" y="2013547"/>
            <a:ext cx="11329448" cy="6259905"/>
          </a:xfrm>
          <a:custGeom>
            <a:avLst/>
            <a:gdLst/>
            <a:ahLst/>
            <a:cxnLst/>
            <a:rect r="r" b="b" t="t" l="l"/>
            <a:pathLst>
              <a:path h="6259905" w="11329448">
                <a:moveTo>
                  <a:pt x="0" y="0"/>
                </a:moveTo>
                <a:lnTo>
                  <a:pt x="11329448" y="0"/>
                </a:lnTo>
                <a:lnTo>
                  <a:pt x="11329448" y="6259906"/>
                </a:lnTo>
                <a:lnTo>
                  <a:pt x="0" y="625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44083" y="6925980"/>
            <a:ext cx="1946580" cy="3059965"/>
          </a:xfrm>
          <a:custGeom>
            <a:avLst/>
            <a:gdLst/>
            <a:ahLst/>
            <a:cxnLst/>
            <a:rect r="r" b="b" t="t" l="l"/>
            <a:pathLst>
              <a:path h="3059965" w="1946580">
                <a:moveTo>
                  <a:pt x="0" y="0"/>
                </a:moveTo>
                <a:lnTo>
                  <a:pt x="1946580" y="0"/>
                </a:lnTo>
                <a:lnTo>
                  <a:pt x="1946580" y="3059965"/>
                </a:lnTo>
                <a:lnTo>
                  <a:pt x="0" y="3059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38796" y="8945453"/>
            <a:ext cx="11258966" cy="94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sz="2753" u="sng">
                <a:solidFill>
                  <a:srgbClr val="000000"/>
                </a:solidFill>
                <a:latin typeface="Canva Sans"/>
                <a:hlinkClick r:id="rId6" tooltip="https://play.google.com/store/apps/details?id=com.github.netsugo.symmetryface&amp;hl=en&amp;gl=US"/>
              </a:rPr>
              <a:t>https://play.google.com/store/apps/details?id=com.github.netsugo.symmetryface&amp;hl=en&amp;gl=US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3651969" cy="4167185"/>
          </a:xfrm>
          <a:custGeom>
            <a:avLst/>
            <a:gdLst/>
            <a:ahLst/>
            <a:cxnLst/>
            <a:rect r="r" b="b" t="t" l="l"/>
            <a:pathLst>
              <a:path h="4167185" w="3651969">
                <a:moveTo>
                  <a:pt x="0" y="0"/>
                </a:moveTo>
                <a:lnTo>
                  <a:pt x="3651969" y="0"/>
                </a:lnTo>
                <a:lnTo>
                  <a:pt x="3651969" y="4167184"/>
                </a:lnTo>
                <a:lnTo>
                  <a:pt x="0" y="416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953" y="6431624"/>
            <a:ext cx="1803031" cy="4114800"/>
          </a:xfrm>
          <a:custGeom>
            <a:avLst/>
            <a:gdLst/>
            <a:ahLst/>
            <a:cxnLst/>
            <a:rect r="r" b="b" t="t" l="l"/>
            <a:pathLst>
              <a:path h="4114800" w="1803031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4562" y="4248758"/>
            <a:ext cx="17218750" cy="5795463"/>
          </a:xfrm>
          <a:custGeom>
            <a:avLst/>
            <a:gdLst/>
            <a:ahLst/>
            <a:cxnLst/>
            <a:rect r="r" b="b" t="t" l="l"/>
            <a:pathLst>
              <a:path h="5795463" w="17218750">
                <a:moveTo>
                  <a:pt x="0" y="0"/>
                </a:moveTo>
                <a:lnTo>
                  <a:pt x="17218751" y="0"/>
                </a:lnTo>
                <a:lnTo>
                  <a:pt x="17218751" y="5795463"/>
                </a:lnTo>
                <a:lnTo>
                  <a:pt x="0" y="579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48163" y="962025"/>
            <a:ext cx="10891550" cy="169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3217">
                <a:solidFill>
                  <a:srgbClr val="22423D"/>
                </a:solidFill>
                <a:latin typeface="Canva Sans Bold"/>
              </a:rPr>
              <a:t>δυνατότητα</a:t>
            </a:r>
          </a:p>
          <a:p>
            <a:pPr algn="ctr">
              <a:lnSpc>
                <a:spcPts val="4505"/>
              </a:lnSpc>
            </a:pPr>
            <a:r>
              <a:rPr lang="en-US" sz="3217">
                <a:solidFill>
                  <a:srgbClr val="22423D"/>
                </a:solidFill>
                <a:latin typeface="Canva Sans Bold"/>
              </a:rPr>
              <a:t>ανακάλυψης άξονα συμμετρίας</a:t>
            </a:r>
          </a:p>
          <a:p>
            <a:pPr algn="ctr">
              <a:lnSpc>
                <a:spcPts val="4505"/>
              </a:lnSpc>
            </a:pPr>
            <a:r>
              <a:rPr lang="en-US" sz="3217">
                <a:solidFill>
                  <a:srgbClr val="22423D"/>
                </a:solidFill>
                <a:latin typeface="Canva Sans Bold"/>
              </a:rPr>
              <a:t>με διαφορετικούς τρόπους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30999" y="4962842"/>
            <a:ext cx="682600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22423D"/>
                </a:solidFill>
                <a:latin typeface="Canva Sans"/>
                <a:hlinkClick r:id="rId7" tooltip="https://www.topmarks.co.uk/symmetry/symmetry-sorting"/>
              </a:rPr>
              <a:t>https://www.topmarks.co.uk/symmetry/symmetry-sorting</a:t>
            </a:r>
            <a:r>
              <a:rPr lang="en-US" sz="1899" u="sng">
                <a:solidFill>
                  <a:srgbClr val="22423D"/>
                </a:solidFill>
                <a:latin typeface="Canva Sans"/>
                <a:hlinkClick r:id="rId8" tooltip="https://www.topmarks.co.uk/symmetry/symmetry-sorting"/>
              </a:rPr>
              <a:t>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0694" y="7232997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82562" y="-205356"/>
            <a:ext cx="5715433" cy="2631925"/>
          </a:xfrm>
          <a:custGeom>
            <a:avLst/>
            <a:gdLst/>
            <a:ahLst/>
            <a:cxnLst/>
            <a:rect r="r" b="b" t="t" l="l"/>
            <a:pathLst>
              <a:path h="2631925" w="5715433">
                <a:moveTo>
                  <a:pt x="0" y="0"/>
                </a:moveTo>
                <a:lnTo>
                  <a:pt x="5715433" y="0"/>
                </a:lnTo>
                <a:lnTo>
                  <a:pt x="5715433" y="2631925"/>
                </a:lnTo>
                <a:lnTo>
                  <a:pt x="0" y="2631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7" t="0" r="-6487" b="-825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82562" y="271822"/>
            <a:ext cx="5253446" cy="249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0"/>
              </a:lnSpc>
            </a:pPr>
            <a:r>
              <a:rPr lang="en-US" sz="3543">
                <a:solidFill>
                  <a:srgbClr val="FFFAF6"/>
                </a:solidFill>
                <a:latin typeface="Canva Sans Bold"/>
              </a:rPr>
              <a:t> συνέχιση συμμετρικής αναπαράστασης</a:t>
            </a:r>
          </a:p>
          <a:p>
            <a:pPr algn="ctr">
              <a:lnSpc>
                <a:spcPts val="49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24134" y="4074394"/>
            <a:ext cx="12439732" cy="202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6"/>
              </a:lnSpc>
            </a:pPr>
            <a:r>
              <a:rPr lang="en-US" sz="5783">
                <a:solidFill>
                  <a:srgbClr val="000000"/>
                </a:solidFill>
                <a:latin typeface="Canva Sans"/>
              </a:rPr>
              <a:t>δυνατότητα διαφοροποίησης</a:t>
            </a:r>
          </a:p>
          <a:p>
            <a:pPr algn="ctr">
              <a:lnSpc>
                <a:spcPts val="8096"/>
              </a:lnSpc>
            </a:pPr>
            <a:r>
              <a:rPr lang="en-US" sz="5783">
                <a:solidFill>
                  <a:srgbClr val="000000"/>
                </a:solidFill>
                <a:latin typeface="Canva Sans"/>
              </a:rPr>
              <a:t> ως προς την μαθησιακή ετοιμότητα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30694" y="7232997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1570" y="1028700"/>
            <a:ext cx="15447730" cy="8668930"/>
          </a:xfrm>
          <a:custGeom>
            <a:avLst/>
            <a:gdLst/>
            <a:ahLst/>
            <a:cxnLst/>
            <a:rect r="r" b="b" t="t" l="l"/>
            <a:pathLst>
              <a:path h="8668930" w="15447730">
                <a:moveTo>
                  <a:pt x="0" y="0"/>
                </a:moveTo>
                <a:lnTo>
                  <a:pt x="15447730" y="0"/>
                </a:lnTo>
                <a:lnTo>
                  <a:pt x="15447730" y="8668930"/>
                </a:lnTo>
                <a:lnTo>
                  <a:pt x="0" y="8668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104" y="119149"/>
            <a:ext cx="15471084" cy="10167851"/>
          </a:xfrm>
          <a:custGeom>
            <a:avLst/>
            <a:gdLst/>
            <a:ahLst/>
            <a:cxnLst/>
            <a:rect r="r" b="b" t="t" l="l"/>
            <a:pathLst>
              <a:path h="10167851" w="15471084">
                <a:moveTo>
                  <a:pt x="0" y="0"/>
                </a:moveTo>
                <a:lnTo>
                  <a:pt x="15471084" y="0"/>
                </a:lnTo>
                <a:lnTo>
                  <a:pt x="15471084" y="10167851"/>
                </a:lnTo>
                <a:lnTo>
                  <a:pt x="0" y="10167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309" y="0"/>
            <a:ext cx="3353221" cy="10287000"/>
          </a:xfrm>
          <a:custGeom>
            <a:avLst/>
            <a:gdLst/>
            <a:ahLst/>
            <a:cxnLst/>
            <a:rect r="r" b="b" t="t" l="l"/>
            <a:pathLst>
              <a:path h="10287000" w="3353221">
                <a:moveTo>
                  <a:pt x="0" y="0"/>
                </a:moveTo>
                <a:lnTo>
                  <a:pt x="3353221" y="0"/>
                </a:lnTo>
                <a:lnTo>
                  <a:pt x="33532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4027" y="6025776"/>
            <a:ext cx="3510940" cy="4261224"/>
            <a:chOff x="0" y="0"/>
            <a:chExt cx="924692" cy="11222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692" cy="1122298"/>
            </a:xfrm>
            <a:custGeom>
              <a:avLst/>
              <a:gdLst/>
              <a:ahLst/>
              <a:cxnLst/>
              <a:rect r="r" b="b" t="t" l="l"/>
              <a:pathLst>
                <a:path h="1122298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1122298"/>
                  </a:lnTo>
                  <a:lnTo>
                    <a:pt x="0" y="1122298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4692" cy="1160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3510940" cy="4294516"/>
            <a:chOff x="0" y="0"/>
            <a:chExt cx="924692" cy="11310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4692" cy="1131066"/>
            </a:xfrm>
            <a:custGeom>
              <a:avLst/>
              <a:gdLst/>
              <a:ahLst/>
              <a:cxnLst/>
              <a:rect r="r" b="b" t="t" l="l"/>
              <a:pathLst>
                <a:path h="1131066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1131066"/>
                  </a:lnTo>
                  <a:lnTo>
                    <a:pt x="0" y="1131066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24692" cy="1169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510940" y="7483723"/>
            <a:ext cx="17112552" cy="260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"/>
              </a:rPr>
              <a:t>παρουσίαση μορφών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"/>
              </a:rPr>
              <a:t>επιλογή έργου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"/>
              </a:rPr>
              <a:t>ανασύσταση ομάδων -ευέλικτη ομαδοποίηση 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"/>
              </a:rPr>
              <a:t>ανάθεση ρόλων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16912" y="110286"/>
            <a:ext cx="14526052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EB Garamond"/>
              </a:rPr>
              <a:t>"Το ατελιέ του κυρίου Συμμετρικού είναι στη διάθεσή σας για να δημιουργήσετε τη δική σας συμμετρική μορφή"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231697" y="4294516"/>
            <a:ext cx="13357827" cy="2837927"/>
          </a:xfrm>
          <a:custGeom>
            <a:avLst/>
            <a:gdLst/>
            <a:ahLst/>
            <a:cxnLst/>
            <a:rect r="r" b="b" t="t" l="l"/>
            <a:pathLst>
              <a:path h="2837927" w="13357827">
                <a:moveTo>
                  <a:pt x="0" y="0"/>
                </a:moveTo>
                <a:lnTo>
                  <a:pt x="13357828" y="0"/>
                </a:lnTo>
                <a:lnTo>
                  <a:pt x="13357828" y="2837927"/>
                </a:lnTo>
                <a:lnTo>
                  <a:pt x="0" y="283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309" y="0"/>
            <a:ext cx="3353221" cy="10287000"/>
          </a:xfrm>
          <a:custGeom>
            <a:avLst/>
            <a:gdLst/>
            <a:ahLst/>
            <a:cxnLst/>
            <a:rect r="r" b="b" t="t" l="l"/>
            <a:pathLst>
              <a:path h="10287000" w="3353221">
                <a:moveTo>
                  <a:pt x="0" y="0"/>
                </a:moveTo>
                <a:lnTo>
                  <a:pt x="3353221" y="0"/>
                </a:lnTo>
                <a:lnTo>
                  <a:pt x="33532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4027" y="7357439"/>
            <a:ext cx="3510940" cy="2929561"/>
            <a:chOff x="0" y="0"/>
            <a:chExt cx="924692" cy="7715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692" cy="771572"/>
            </a:xfrm>
            <a:custGeom>
              <a:avLst/>
              <a:gdLst/>
              <a:ahLst/>
              <a:cxnLst/>
              <a:rect r="r" b="b" t="t" l="l"/>
              <a:pathLst>
                <a:path h="771572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771572"/>
                  </a:lnTo>
                  <a:lnTo>
                    <a:pt x="0" y="771572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4692" cy="80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3510940" cy="5692762"/>
            <a:chOff x="0" y="0"/>
            <a:chExt cx="924692" cy="14993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4692" cy="1499328"/>
            </a:xfrm>
            <a:custGeom>
              <a:avLst/>
              <a:gdLst/>
              <a:ahLst/>
              <a:cxnLst/>
              <a:rect r="r" b="b" t="t" l="l"/>
              <a:pathLst>
                <a:path h="1499328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1499328"/>
                  </a:lnTo>
                  <a:lnTo>
                    <a:pt x="0" y="1499328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24692" cy="153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18087" y="383578"/>
            <a:ext cx="7775228" cy="64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1">
                <a:solidFill>
                  <a:srgbClr val="000000"/>
                </a:solidFill>
                <a:latin typeface="Canva Sans"/>
              </a:rPr>
              <a:t>Δυνατότητα επιλογής επιφάνειας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902401" y="1355076"/>
            <a:ext cx="14104270" cy="7576848"/>
          </a:xfrm>
          <a:custGeom>
            <a:avLst/>
            <a:gdLst/>
            <a:ahLst/>
            <a:cxnLst/>
            <a:rect r="r" b="b" t="t" l="l"/>
            <a:pathLst>
              <a:path h="7576848" w="14104270">
                <a:moveTo>
                  <a:pt x="0" y="0"/>
                </a:moveTo>
                <a:lnTo>
                  <a:pt x="14104270" y="0"/>
                </a:lnTo>
                <a:lnTo>
                  <a:pt x="14104270" y="7576848"/>
                </a:lnTo>
                <a:lnTo>
                  <a:pt x="0" y="7576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7230" y="8822805"/>
            <a:ext cx="2542854" cy="2057400"/>
          </a:xfrm>
          <a:custGeom>
            <a:avLst/>
            <a:gdLst/>
            <a:ahLst/>
            <a:cxnLst/>
            <a:rect r="r" b="b" t="t" l="l"/>
            <a:pathLst>
              <a:path h="2057400" w="2542854">
                <a:moveTo>
                  <a:pt x="0" y="0"/>
                </a:moveTo>
                <a:lnTo>
                  <a:pt x="2542854" y="0"/>
                </a:lnTo>
                <a:lnTo>
                  <a:pt x="254285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5624" y="3033390"/>
            <a:ext cx="6102961" cy="5789415"/>
          </a:xfrm>
          <a:custGeom>
            <a:avLst/>
            <a:gdLst/>
            <a:ahLst/>
            <a:cxnLst/>
            <a:rect r="r" b="b" t="t" l="l"/>
            <a:pathLst>
              <a:path h="5789415" w="6102961">
                <a:moveTo>
                  <a:pt x="0" y="0"/>
                </a:moveTo>
                <a:lnTo>
                  <a:pt x="6102962" y="0"/>
                </a:lnTo>
                <a:lnTo>
                  <a:pt x="6102962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75258" y="6765405"/>
            <a:ext cx="5776447" cy="3084337"/>
          </a:xfrm>
          <a:custGeom>
            <a:avLst/>
            <a:gdLst/>
            <a:ahLst/>
            <a:cxnLst/>
            <a:rect r="r" b="b" t="t" l="l"/>
            <a:pathLst>
              <a:path h="3084337" w="5776447">
                <a:moveTo>
                  <a:pt x="0" y="0"/>
                </a:moveTo>
                <a:lnTo>
                  <a:pt x="5776446" y="0"/>
                </a:lnTo>
                <a:lnTo>
                  <a:pt x="5776446" y="3084337"/>
                </a:lnTo>
                <a:lnTo>
                  <a:pt x="0" y="3084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1941" y="3033390"/>
            <a:ext cx="1615440" cy="1712756"/>
          </a:xfrm>
          <a:custGeom>
            <a:avLst/>
            <a:gdLst/>
            <a:ahLst/>
            <a:cxnLst/>
            <a:rect r="r" b="b" t="t" l="l"/>
            <a:pathLst>
              <a:path h="1712756" w="1615440">
                <a:moveTo>
                  <a:pt x="0" y="0"/>
                </a:moveTo>
                <a:lnTo>
                  <a:pt x="1615440" y="0"/>
                </a:lnTo>
                <a:lnTo>
                  <a:pt x="1615440" y="1712756"/>
                </a:lnTo>
                <a:lnTo>
                  <a:pt x="0" y="1712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97381" y="3033390"/>
            <a:ext cx="2245630" cy="1733237"/>
          </a:xfrm>
          <a:custGeom>
            <a:avLst/>
            <a:gdLst/>
            <a:ahLst/>
            <a:cxnLst/>
            <a:rect r="r" b="b" t="t" l="l"/>
            <a:pathLst>
              <a:path h="1733237" w="2245630">
                <a:moveTo>
                  <a:pt x="0" y="0"/>
                </a:moveTo>
                <a:lnTo>
                  <a:pt x="2245630" y="0"/>
                </a:lnTo>
                <a:lnTo>
                  <a:pt x="2245630" y="1733237"/>
                </a:lnTo>
                <a:lnTo>
                  <a:pt x="0" y="17332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302" t="-26890" r="-1037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59037" y="543305"/>
            <a:ext cx="14169926" cy="157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Canva Sans"/>
              </a:rPr>
              <a:t>Ένα υλικό διαφορετικοί τρόποι προσέγγισης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Canva Sans"/>
              </a:rPr>
              <a:t>(διαφοροποίηση ως προς τη μαθησιακή ετοιμότητα)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56019" y="962025"/>
            <a:ext cx="7812881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Canva Sans"/>
              </a:rPr>
              <a:t> περισσότερες ψηφιακές εφαρμογές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09514" y="4682807"/>
            <a:ext cx="14868971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hlinkClick r:id="rId2" tooltip="https://www.abcya.com/search/?term=symmetry&amp;type=all"/>
              </a:rPr>
              <a:t>https://www.abcya.com/search/?term=symmetry&amp;type=all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93102" y="5903607"/>
            <a:ext cx="13335109" cy="50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946" u="sng">
                <a:solidFill>
                  <a:srgbClr val="22423D"/>
                </a:solidFill>
                <a:latin typeface="Canva Sans"/>
                <a:hlinkClick r:id="rId3" tooltip="https://www.topmarks.co.uk/symmetry/symmetry-matching"/>
              </a:rPr>
              <a:t>https://www.topmarks.co.uk/symmetry/symmetry-matching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6052" y="6800305"/>
            <a:ext cx="16278820" cy="7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0"/>
              </a:lnSpc>
              <a:spcBef>
                <a:spcPct val="0"/>
              </a:spcBef>
            </a:pPr>
            <a:r>
              <a:rPr lang="en-US" sz="4164" u="sng">
                <a:solidFill>
                  <a:srgbClr val="000000"/>
                </a:solidFill>
                <a:latin typeface="Canva Sans"/>
                <a:hlinkClick r:id="rId4" tooltip="https://www.softschools.com/math/geometry/symmetry_game/"/>
              </a:rPr>
              <a:t>https://www.softschools.com/math/geometry/symmetry_game/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5256" y="69386"/>
            <a:ext cx="15357487" cy="10148229"/>
          </a:xfrm>
          <a:custGeom>
            <a:avLst/>
            <a:gdLst/>
            <a:ahLst/>
            <a:cxnLst/>
            <a:rect r="r" b="b" t="t" l="l"/>
            <a:pathLst>
              <a:path h="10148229" w="15357487">
                <a:moveTo>
                  <a:pt x="0" y="0"/>
                </a:moveTo>
                <a:lnTo>
                  <a:pt x="15357488" y="0"/>
                </a:lnTo>
                <a:lnTo>
                  <a:pt x="15357488" y="10148228"/>
                </a:lnTo>
                <a:lnTo>
                  <a:pt x="0" y="10148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36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1147" y="7220542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8404"/>
            <a:ext cx="7250959" cy="198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198"/>
              </a:lnSpc>
            </a:pPr>
            <a:r>
              <a:rPr lang="en-US" sz="16903">
                <a:solidFill>
                  <a:srgbClr val="22423D"/>
                </a:solidFill>
                <a:latin typeface="Pagkaki"/>
              </a:rPr>
              <a:t>στόχος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2242" y="2700862"/>
            <a:ext cx="13958264" cy="442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26"/>
              </a:lnSpc>
            </a:pPr>
            <a:r>
              <a:rPr lang="en-US" sz="4216" spc="700">
                <a:solidFill>
                  <a:srgbClr val="22423D"/>
                </a:solidFill>
                <a:latin typeface="Glacial Indifference"/>
              </a:rPr>
              <a:t>Οι μαθητές</a:t>
            </a:r>
          </a:p>
          <a:p>
            <a:pPr algn="just">
              <a:lnSpc>
                <a:spcPts val="7126"/>
              </a:lnSpc>
            </a:pPr>
            <a:r>
              <a:rPr lang="en-US" sz="4216" spc="700">
                <a:solidFill>
                  <a:srgbClr val="22423D"/>
                </a:solidFill>
                <a:latin typeface="Glacial Indifference"/>
              </a:rPr>
              <a:t>να παρατηρούν </a:t>
            </a:r>
          </a:p>
          <a:p>
            <a:pPr>
              <a:lnSpc>
                <a:spcPts val="7126"/>
              </a:lnSpc>
            </a:pPr>
            <a:r>
              <a:rPr lang="en-US" sz="4216" spc="700">
                <a:solidFill>
                  <a:srgbClr val="22423D"/>
                </a:solidFill>
                <a:latin typeface="Glacial Indifference"/>
              </a:rPr>
              <a:t>εικόνες και σχήματα συμμετρικά ως προς </a:t>
            </a:r>
            <a:r>
              <a:rPr lang="en-US" sz="4216" spc="700">
                <a:solidFill>
                  <a:srgbClr val="22423D"/>
                </a:solidFill>
                <a:latin typeface="Glacial Indifference Bold"/>
              </a:rPr>
              <a:t>άξονα</a:t>
            </a:r>
          </a:p>
          <a:p>
            <a:pPr>
              <a:lnSpc>
                <a:spcPts val="712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45422" y="7030042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57332" y="1528646"/>
            <a:ext cx="756657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22423D"/>
                </a:solidFill>
                <a:latin typeface="Canva Sans Italics"/>
              </a:rPr>
              <a:t>ΔΕΠΠΣ ΑΠΣ ΜΑΘΗΜΑΤΙΚΩΝ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309" y="0"/>
            <a:ext cx="3353221" cy="10287000"/>
          </a:xfrm>
          <a:custGeom>
            <a:avLst/>
            <a:gdLst/>
            <a:ahLst/>
            <a:cxnLst/>
            <a:rect r="r" b="b" t="t" l="l"/>
            <a:pathLst>
              <a:path h="10287000" w="3353221">
                <a:moveTo>
                  <a:pt x="0" y="0"/>
                </a:moveTo>
                <a:lnTo>
                  <a:pt x="3353221" y="0"/>
                </a:lnTo>
                <a:lnTo>
                  <a:pt x="33532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4027" y="8788977"/>
            <a:ext cx="3510940" cy="1498023"/>
            <a:chOff x="0" y="0"/>
            <a:chExt cx="924692" cy="3945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692" cy="394541"/>
            </a:xfrm>
            <a:custGeom>
              <a:avLst/>
              <a:gdLst/>
              <a:ahLst/>
              <a:cxnLst/>
              <a:rect r="r" b="b" t="t" l="l"/>
              <a:pathLst>
                <a:path h="394541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394541"/>
                  </a:lnTo>
                  <a:lnTo>
                    <a:pt x="0" y="394541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4692" cy="432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3510940" cy="7124300"/>
            <a:chOff x="0" y="0"/>
            <a:chExt cx="924692" cy="18763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4692" cy="1876359"/>
            </a:xfrm>
            <a:custGeom>
              <a:avLst/>
              <a:gdLst/>
              <a:ahLst/>
              <a:cxnLst/>
              <a:rect r="r" b="b" t="t" l="l"/>
              <a:pathLst>
                <a:path h="1876359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1876359"/>
                  </a:lnTo>
                  <a:lnTo>
                    <a:pt x="0" y="1876359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24692" cy="191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980801" y="537527"/>
            <a:ext cx="84032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EB Garamond"/>
              </a:rPr>
              <a:t>"Ας εκθέσουμε τα έργα στο ατελιέ!"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86845" y="3070978"/>
            <a:ext cx="116654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Κάθε ομάδα παρουσιάζει το έργο της.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173661"/>
            <a:ext cx="15965550" cy="10460661"/>
          </a:xfrm>
          <a:custGeom>
            <a:avLst/>
            <a:gdLst/>
            <a:ahLst/>
            <a:cxnLst/>
            <a:rect r="r" b="b" t="t" l="l"/>
            <a:pathLst>
              <a:path h="10460661" w="15965550">
                <a:moveTo>
                  <a:pt x="0" y="0"/>
                </a:moveTo>
                <a:lnTo>
                  <a:pt x="15965550" y="0"/>
                </a:lnTo>
                <a:lnTo>
                  <a:pt x="15965550" y="10460661"/>
                </a:lnTo>
                <a:lnTo>
                  <a:pt x="0" y="1046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309" y="0"/>
            <a:ext cx="3353221" cy="10287000"/>
          </a:xfrm>
          <a:custGeom>
            <a:avLst/>
            <a:gdLst/>
            <a:ahLst/>
            <a:cxnLst/>
            <a:rect r="r" b="b" t="t" l="l"/>
            <a:pathLst>
              <a:path h="10287000" w="3353221">
                <a:moveTo>
                  <a:pt x="0" y="0"/>
                </a:moveTo>
                <a:lnTo>
                  <a:pt x="3353221" y="0"/>
                </a:lnTo>
                <a:lnTo>
                  <a:pt x="33532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510940" cy="8589130"/>
            <a:chOff x="0" y="0"/>
            <a:chExt cx="924692" cy="22621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692" cy="2262158"/>
            </a:xfrm>
            <a:custGeom>
              <a:avLst/>
              <a:gdLst/>
              <a:ahLst/>
              <a:cxnLst/>
              <a:rect r="r" b="b" t="t" l="l"/>
              <a:pathLst>
                <a:path h="2262158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2262158"/>
                  </a:lnTo>
                  <a:lnTo>
                    <a:pt x="0" y="2262158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4692" cy="2300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60782" y="3236656"/>
            <a:ext cx="13626703" cy="154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0457" indent="-485229" lvl="1">
              <a:lnSpc>
                <a:spcPts val="6292"/>
              </a:lnSpc>
              <a:buFont typeface="Arial"/>
              <a:buChar char="•"/>
            </a:pPr>
            <a:r>
              <a:rPr lang="en-US" sz="4494">
                <a:solidFill>
                  <a:srgbClr val="000000"/>
                </a:solidFill>
                <a:latin typeface="Canva Sans"/>
              </a:rPr>
              <a:t>αναστοχασμός</a:t>
            </a:r>
          </a:p>
          <a:p>
            <a:pPr algn="ctr" marL="970457" indent="-485229" lvl="1">
              <a:lnSpc>
                <a:spcPts val="6292"/>
              </a:lnSpc>
              <a:buFont typeface="Arial"/>
              <a:buChar char="•"/>
            </a:pPr>
            <a:r>
              <a:rPr lang="en-US" sz="4494">
                <a:solidFill>
                  <a:srgbClr val="000000"/>
                </a:solidFill>
                <a:latin typeface="Canva Sans"/>
              </a:rPr>
              <a:t>αξιολόγηση αποτελεσματικότητα των δράσεων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0782" y="933450"/>
            <a:ext cx="1362670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EB Garamond Bold"/>
              </a:rPr>
              <a:t>"Τελικά θα αρέσουν τα έργα μας στον κύριο Συμμετρικό;"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8101" y="0"/>
            <a:ext cx="15651798" cy="10287000"/>
          </a:xfrm>
          <a:custGeom>
            <a:avLst/>
            <a:gdLst/>
            <a:ahLst/>
            <a:cxnLst/>
            <a:rect r="r" b="b" t="t" l="l"/>
            <a:pathLst>
              <a:path h="10287000" w="15651798">
                <a:moveTo>
                  <a:pt x="0" y="0"/>
                </a:moveTo>
                <a:lnTo>
                  <a:pt x="15651798" y="0"/>
                </a:lnTo>
                <a:lnTo>
                  <a:pt x="156517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93156" y="-403679"/>
            <a:ext cx="11009614" cy="10362799"/>
          </a:xfrm>
          <a:custGeom>
            <a:avLst/>
            <a:gdLst/>
            <a:ahLst/>
            <a:cxnLst/>
            <a:rect r="r" b="b" t="t" l="l"/>
            <a:pathLst>
              <a:path h="10362799" w="11009614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73759" y="2394922"/>
            <a:ext cx="4940483" cy="5497157"/>
          </a:xfrm>
          <a:custGeom>
            <a:avLst/>
            <a:gdLst/>
            <a:ahLst/>
            <a:cxnLst/>
            <a:rect r="r" b="b" t="t" l="l"/>
            <a:pathLst>
              <a:path h="5497157" w="4940483">
                <a:moveTo>
                  <a:pt x="0" y="0"/>
                </a:moveTo>
                <a:lnTo>
                  <a:pt x="4940482" y="0"/>
                </a:lnTo>
                <a:lnTo>
                  <a:pt x="4940482" y="5497156"/>
                </a:lnTo>
                <a:lnTo>
                  <a:pt x="0" y="5497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98419" y="179253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309" y="0"/>
            <a:ext cx="3353221" cy="10287000"/>
          </a:xfrm>
          <a:custGeom>
            <a:avLst/>
            <a:gdLst/>
            <a:ahLst/>
            <a:cxnLst/>
            <a:rect r="r" b="b" t="t" l="l"/>
            <a:pathLst>
              <a:path h="10287000" w="3353221">
                <a:moveTo>
                  <a:pt x="0" y="0"/>
                </a:moveTo>
                <a:lnTo>
                  <a:pt x="3353221" y="0"/>
                </a:lnTo>
                <a:lnTo>
                  <a:pt x="33532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88445" y="3910758"/>
            <a:ext cx="12445027" cy="199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BRIDGE 21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309" y="0"/>
            <a:ext cx="3353221" cy="10287000"/>
          </a:xfrm>
          <a:custGeom>
            <a:avLst/>
            <a:gdLst/>
            <a:ahLst/>
            <a:cxnLst/>
            <a:rect r="r" b="b" t="t" l="l"/>
            <a:pathLst>
              <a:path h="10287000" w="3353221">
                <a:moveTo>
                  <a:pt x="0" y="0"/>
                </a:moveTo>
                <a:lnTo>
                  <a:pt x="3353221" y="0"/>
                </a:lnTo>
                <a:lnTo>
                  <a:pt x="33532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4027" y="1631287"/>
            <a:ext cx="3510940" cy="8655713"/>
            <a:chOff x="0" y="0"/>
            <a:chExt cx="924692" cy="22796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692" cy="2279694"/>
            </a:xfrm>
            <a:custGeom>
              <a:avLst/>
              <a:gdLst/>
              <a:ahLst/>
              <a:cxnLst/>
              <a:rect r="r" b="b" t="t" l="l"/>
              <a:pathLst>
                <a:path h="2279694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2279694"/>
                  </a:lnTo>
                  <a:lnTo>
                    <a:pt x="0" y="2279694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4692" cy="2317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075294" y="2967813"/>
            <a:ext cx="7136160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επικοινωνιακό πλαίσιο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δημιουργία ομάδων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ανάθεση ρόλων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24917"/>
            <a:ext cx="4678127" cy="5762083"/>
          </a:xfrm>
          <a:custGeom>
            <a:avLst/>
            <a:gdLst/>
            <a:ahLst/>
            <a:cxnLst/>
            <a:rect r="r" b="b" t="t" l="l"/>
            <a:pathLst>
              <a:path h="5762083" w="4678127">
                <a:moveTo>
                  <a:pt x="0" y="0"/>
                </a:moveTo>
                <a:lnTo>
                  <a:pt x="4678127" y="0"/>
                </a:lnTo>
                <a:lnTo>
                  <a:pt x="4678127" y="5762083"/>
                </a:lnTo>
                <a:lnTo>
                  <a:pt x="0" y="5762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7369" y="342257"/>
            <a:ext cx="13027931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4AAD"/>
                </a:solidFill>
                <a:latin typeface="EB Garamond Bold"/>
              </a:rPr>
              <a:t>"Σήμερα θα μεταμορφώσουμε την τάξη μας στο ατελιέ ενός "ιδιαίτερου" ζωγράφου!"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58415" y="3332480"/>
            <a:ext cx="1323021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EB Garamond Bold"/>
              </a:rPr>
              <a:t>Το στυλ του είναι συγκεκριμένο,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EB Garamond Bold"/>
              </a:rPr>
              <a:t> και η τεχνοτροπία του είναι ίδια σε όλα τα έργα του.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58415" y="6632575"/>
            <a:ext cx="13230211" cy="262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ne Little Font"/>
              </a:rPr>
              <a:t>Το όνομά του μοιάζει με τον τρόπο που ζωγραφίζει. Ονομάζεται κύριος Συμμετρικός. Μήπως μπορείτε να μαντέψετε πώς ζωγραφίζει;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309" y="0"/>
            <a:ext cx="3353221" cy="10287000"/>
          </a:xfrm>
          <a:custGeom>
            <a:avLst/>
            <a:gdLst/>
            <a:ahLst/>
            <a:cxnLst/>
            <a:rect r="r" b="b" t="t" l="l"/>
            <a:pathLst>
              <a:path h="10287000" w="3353221">
                <a:moveTo>
                  <a:pt x="0" y="0"/>
                </a:moveTo>
                <a:lnTo>
                  <a:pt x="3353221" y="0"/>
                </a:lnTo>
                <a:lnTo>
                  <a:pt x="33532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4027" y="3329158"/>
            <a:ext cx="3510940" cy="6957842"/>
            <a:chOff x="0" y="0"/>
            <a:chExt cx="924692" cy="1832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692" cy="1832518"/>
            </a:xfrm>
            <a:custGeom>
              <a:avLst/>
              <a:gdLst/>
              <a:ahLst/>
              <a:cxnLst/>
              <a:rect r="r" b="b" t="t" l="l"/>
              <a:pathLst>
                <a:path h="1832518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1832518"/>
                  </a:lnTo>
                  <a:lnTo>
                    <a:pt x="0" y="1832518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4692" cy="1870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3510940" cy="1331566"/>
            <a:chOff x="0" y="0"/>
            <a:chExt cx="924692" cy="350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4692" cy="350700"/>
            </a:xfrm>
            <a:custGeom>
              <a:avLst/>
              <a:gdLst/>
              <a:ahLst/>
              <a:cxnLst/>
              <a:rect r="r" b="b" t="t" l="l"/>
              <a:pathLst>
                <a:path h="350700" w="924692">
                  <a:moveTo>
                    <a:pt x="0" y="0"/>
                  </a:moveTo>
                  <a:lnTo>
                    <a:pt x="924692" y="0"/>
                  </a:lnTo>
                  <a:lnTo>
                    <a:pt x="924692" y="350700"/>
                  </a:lnTo>
                  <a:lnTo>
                    <a:pt x="0" y="350700"/>
                  </a:lnTo>
                  <a:close/>
                </a:path>
              </a:pathLst>
            </a:custGeom>
            <a:solidFill>
              <a:srgbClr val="F0946E">
                <a:alpha val="7568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24692" cy="38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293223" y="1160116"/>
            <a:ext cx="13097157" cy="339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</a:rPr>
              <a:t>Πριν γνωρίσουμε τα δικά του έργα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</a:rPr>
              <a:t>ας φτιάξουμε πρώτα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88451" y="4914900"/>
            <a:ext cx="12801929" cy="206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5"/>
              </a:lnSpc>
              <a:spcBef>
                <a:spcPct val="0"/>
              </a:spcBef>
            </a:pPr>
            <a:r>
              <a:rPr lang="en-US" sz="12075">
                <a:solidFill>
                  <a:srgbClr val="000000"/>
                </a:solidFill>
                <a:latin typeface="Pagkaki"/>
              </a:rPr>
              <a:t>τα δικά μας πορτρέτα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15427"/>
            <a:ext cx="4746176" cy="4163561"/>
          </a:xfrm>
          <a:custGeom>
            <a:avLst/>
            <a:gdLst/>
            <a:ahLst/>
            <a:cxnLst/>
            <a:rect r="r" b="b" t="t" l="l"/>
            <a:pathLst>
              <a:path h="4163561" w="4746176">
                <a:moveTo>
                  <a:pt x="0" y="0"/>
                </a:moveTo>
                <a:lnTo>
                  <a:pt x="4746176" y="0"/>
                </a:lnTo>
                <a:lnTo>
                  <a:pt x="4746176" y="4163561"/>
                </a:lnTo>
                <a:lnTo>
                  <a:pt x="0" y="4163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9229" y="5264680"/>
            <a:ext cx="4775647" cy="4202855"/>
          </a:xfrm>
          <a:custGeom>
            <a:avLst/>
            <a:gdLst/>
            <a:ahLst/>
            <a:cxnLst/>
            <a:rect r="r" b="b" t="t" l="l"/>
            <a:pathLst>
              <a:path h="4202855" w="4775647">
                <a:moveTo>
                  <a:pt x="0" y="0"/>
                </a:moveTo>
                <a:lnTo>
                  <a:pt x="4775647" y="0"/>
                </a:lnTo>
                <a:lnTo>
                  <a:pt x="4775647" y="4202856"/>
                </a:lnTo>
                <a:lnTo>
                  <a:pt x="0" y="4202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33156" y="473272"/>
            <a:ext cx="11626144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5400" indent="-647700" lvl="1">
              <a:lnSpc>
                <a:spcPts val="8400"/>
              </a:lnSpc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EB Garamond"/>
              </a:rPr>
              <a:t>Ας σχεδιάσουμε σε διαφάνεια τα χαρακτηριστικά του προσώπου του διπλανού μας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10058" y="6174876"/>
            <a:ext cx="1135454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EB Garamond"/>
              </a:rPr>
              <a:t>2. Για να δούμε τα πορτρέτα όλης της ομάδας μας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15427"/>
            <a:ext cx="3984097" cy="4163561"/>
          </a:xfrm>
          <a:custGeom>
            <a:avLst/>
            <a:gdLst/>
            <a:ahLst/>
            <a:cxnLst/>
            <a:rect r="r" b="b" t="t" l="l"/>
            <a:pathLst>
              <a:path h="4163561" w="3984097">
                <a:moveTo>
                  <a:pt x="0" y="0"/>
                </a:moveTo>
                <a:lnTo>
                  <a:pt x="3984097" y="0"/>
                </a:lnTo>
                <a:lnTo>
                  <a:pt x="3984097" y="4163561"/>
                </a:lnTo>
                <a:lnTo>
                  <a:pt x="0" y="4163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3156" y="473272"/>
            <a:ext cx="11626144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EB Garamond"/>
              </a:rPr>
              <a:t>3. Τώρα θα αποφασίσουμε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EB Garamond"/>
              </a:rPr>
              <a:t> ποιο μας φαίνεται πιο αστείο,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EB Garamond"/>
              </a:rPr>
              <a:t> πιο...., 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EB Garamond"/>
              </a:rPr>
              <a:t>πιο "καλοφτιαγμένο".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61572" y="6170175"/>
            <a:ext cx="116261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Τι θεωρούμε άραγε καλοφτιαγμένο;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DAFXeP1JFO8</dc:identifier>
  <dcterms:modified xsi:type="dcterms:W3CDTF">2011-08-01T06:04:30Z</dcterms:modified>
  <cp:revision>1</cp:revision>
  <dc:title>Συμμετρία</dc:title>
</cp:coreProperties>
</file>